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9"/>
  </p:notesMasterIdLst>
  <p:handoutMasterIdLst>
    <p:handoutMasterId r:id="rId10"/>
  </p:handoutMasterIdLst>
  <p:sldIdLst>
    <p:sldId id="558" r:id="rId2"/>
    <p:sldId id="560" r:id="rId3"/>
    <p:sldId id="551" r:id="rId4"/>
    <p:sldId id="559" r:id="rId5"/>
    <p:sldId id="561" r:id="rId6"/>
    <p:sldId id="562" r:id="rId7"/>
    <p:sldId id="563" r:id="rId8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FF0000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rgbClr val="FF0000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rgbClr val="FF0000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rgbClr val="FF0000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rgbClr val="FF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rgbClr val="FF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rgbClr val="FF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rgbClr val="FF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rgbClr val="FF0000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339933"/>
    <a:srgbClr val="FFFFBD"/>
    <a:srgbClr val="FFCD2D"/>
    <a:srgbClr val="FF3737"/>
    <a:srgbClr val="FF9999"/>
    <a:srgbClr val="FFFFCC"/>
    <a:srgbClr val="FB83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18" autoAdjust="0"/>
    <p:restoredTop sz="95535" autoAdjust="0"/>
  </p:normalViewPr>
  <p:slideViewPr>
    <p:cSldViewPr>
      <p:cViewPr>
        <p:scale>
          <a:sx n="75" d="100"/>
          <a:sy n="75" d="100"/>
        </p:scale>
        <p:origin x="-222" y="-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11,9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17,7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22,4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21,3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16,1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364.1</c:v>
                </c:pt>
                <c:pt idx="1">
                  <c:v>408.6</c:v>
                </c:pt>
                <c:pt idx="2">
                  <c:v>425.2</c:v>
                </c:pt>
                <c:pt idx="3">
                  <c:v>435.9</c:v>
                </c:pt>
                <c:pt idx="4">
                  <c:v>456.9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762048"/>
        <c:axId val="25789952"/>
      </c:barChart>
      <c:catAx>
        <c:axId val="25762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789952"/>
        <c:crosses val="autoZero"/>
        <c:auto val="1"/>
        <c:lblAlgn val="ctr"/>
        <c:lblOffset val="100"/>
        <c:noMultiLvlLbl val="0"/>
      </c:catAx>
      <c:valAx>
        <c:axId val="25789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7620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3.3</c:v>
                </c:pt>
                <c:pt idx="1">
                  <c:v>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1.3</c:v>
                </c:pt>
                <c:pt idx="1">
                  <c:v>1.1000000000000001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16.600000000000001</c:v>
                </c:pt>
                <c:pt idx="1">
                  <c:v>11.5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9221504"/>
        <c:axId val="59223424"/>
      </c:barChart>
      <c:catAx>
        <c:axId val="59221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9223424"/>
        <c:crosses val="autoZero"/>
        <c:auto val="1"/>
        <c:lblAlgn val="ctr"/>
        <c:lblOffset val="100"/>
        <c:noMultiLvlLbl val="0"/>
      </c:catAx>
      <c:valAx>
        <c:axId val="59223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92215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2522182256416332"/>
          <c:y val="9.542217531385401E-2"/>
          <c:w val="0.54535109795921388"/>
          <c:h val="0.8232651927563604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4694067206729559E-2"/>
                  <c:y val="5.643817353627383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6735168016823895E-2"/>
                  <c:y val="-5.87897641002851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08220162018868E-3"/>
                  <c:y val="-3.52738584601711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7632880648075416E-2"/>
                  <c:y val="-5.643817353627374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694067206729559E-3"/>
                  <c:y val="-4.70318112802281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bg1"/>
                  </a:solidFill>
                </a:ln>
              </c:spPr>
            </c:leaderLines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Единый сельскохозяйственный налог0,3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Доходы от использования имущества</c:v>
                </c:pt>
                <c:pt idx="5">
                  <c:v>Штрафы</c:v>
                </c:pt>
                <c:pt idx="6">
                  <c:v>Прочие неналоговые доходы3,6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25</c:v>
                </c:pt>
                <c:pt idx="2">
                  <c:v>9.9</c:v>
                </c:pt>
                <c:pt idx="3">
                  <c:v>40</c:v>
                </c:pt>
                <c:pt idx="4">
                  <c:v>20.8</c:v>
                </c:pt>
                <c:pt idx="5">
                  <c:v>0.4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l"/>
      <c:layout>
        <c:manualLayout>
          <c:xMode val="edge"/>
          <c:yMode val="edge"/>
          <c:x val="3.2326947854805027E-2"/>
          <c:y val="0.21128115394585786"/>
          <c:w val="0.33098016138945247"/>
          <c:h val="0.58214087323630703"/>
        </c:manualLayout>
      </c:layout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Pt>
            <c:idx val="0"/>
            <c:bubble3D val="0"/>
            <c:spPr>
              <a:solidFill>
                <a:srgbClr val="0000FF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339933"/>
              </a:solidFill>
            </c:spPr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rgbClr val="0066FF"/>
              </a:solidFill>
            </c:spPr>
          </c:dPt>
          <c:dPt>
            <c:idx val="5"/>
            <c:bubble3D val="0"/>
            <c:spPr>
              <a:solidFill>
                <a:srgbClr val="FF9933"/>
              </a:solidFill>
            </c:spPr>
          </c:dPt>
          <c:dPt>
            <c:idx val="6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2.5026301399825021E-2"/>
                  <c:y val="-2.823596225251410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223571741032371"/>
                  <c:y val="2.984499558366136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2458716097987752E-2"/>
                  <c:y val="3.837435481687892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7528871391076116E-2"/>
                  <c:y val="-9.311811647691991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1490698818897638"/>
                  <c:y val="-2.60576189167202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292195428696413"/>
                  <c:y val="1.36165208740024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023584864391951"/>
                  <c:y val="1.10757307889269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bg1"/>
                  </a:solidFill>
                </a:ln>
              </c:spPr>
            </c:leaderLines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деятельсность</c:v>
                </c:pt>
                <c:pt idx="2">
                  <c:v>национальная  экономика</c:v>
                </c:pt>
                <c:pt idx="3">
                  <c:v>ЖКХ</c:v>
                </c:pt>
                <c:pt idx="4">
                  <c:v>социальная политика</c:v>
                </c:pt>
                <c:pt idx="5">
                  <c:v>межбюджетные трансферты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3.3</c:v>
                </c:pt>
                <c:pt idx="1">
                  <c:v>0.9</c:v>
                </c:pt>
                <c:pt idx="2">
                  <c:v>7.3</c:v>
                </c:pt>
                <c:pt idx="3">
                  <c:v>4.5</c:v>
                </c:pt>
                <c:pt idx="4">
                  <c:v>0.1</c:v>
                </c:pt>
                <c:pt idx="5">
                  <c:v>0.2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9864610673665791E-2"/>
          <c:y val="0.76625603322091318"/>
          <c:w val="0.9797152230971129"/>
          <c:h val="0.22045308983237449"/>
        </c:manualLayout>
      </c:layout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1729823139826506E-4"/>
          <c:w val="1"/>
          <c:h val="0.6694946172990582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31"/>
            <c:spPr>
              <a:solidFill>
                <a:srgbClr val="0000FF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339933"/>
              </a:solidFill>
            </c:spPr>
          </c:dPt>
          <c:dPt>
            <c:idx val="4"/>
            <c:bubble3D val="0"/>
            <c:spPr>
              <a:solidFill>
                <a:srgbClr val="00B0F0"/>
              </a:solidFill>
            </c:spPr>
          </c:dPt>
          <c:dPt>
            <c:idx val="5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dLbl>
              <c:idx val="0"/>
              <c:layout>
                <c:manualLayout>
                  <c:x val="-2.2879702537182852E-2"/>
                  <c:y val="0.1242301814353317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7073764216972876E-2"/>
                  <c:y val="2.4901537638942861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4737970253718287E-2"/>
                  <c:y val="1.367293545995496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bg1"/>
                  </a:solidFill>
                </a:ln>
              </c:spPr>
            </c:leaderLines>
          </c:dLbls>
          <c:cat>
            <c:strRef>
              <c:f>Лист1!$A$2:$A$7</c:f>
              <c:strCache>
                <c:ptCount val="6"/>
                <c:pt idx="0">
                  <c:v>Заработная плата и начисления на нее</c:v>
                </c:pt>
                <c:pt idx="1">
                  <c:v>Расходы на оплаты работ услуг по содержанию имущества</c:v>
                </c:pt>
                <c:pt idx="2">
                  <c:v>увеличение стоимости материальных запасов</c:v>
                </c:pt>
                <c:pt idx="3">
                  <c:v>увеличение стоимости основных средств</c:v>
                </c:pt>
                <c:pt idx="4">
                  <c:v>межбюджетные перечисления бюджетам поселения</c:v>
                </c:pt>
                <c:pt idx="5">
                  <c:v>Прочие расходы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3.5</c:v>
                </c:pt>
                <c:pt idx="1">
                  <c:v>8.4</c:v>
                </c:pt>
                <c:pt idx="2">
                  <c:v>0.9</c:v>
                </c:pt>
                <c:pt idx="3">
                  <c:v>0.2</c:v>
                </c:pt>
                <c:pt idx="4">
                  <c:v>0.2</c:v>
                </c:pt>
                <c:pt idx="5">
                  <c:v>2.8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"/>
          <c:y val="0.67012921376185464"/>
          <c:w val="0.98774650043744527"/>
          <c:h val="0.31674476819658848"/>
        </c:manualLayout>
      </c:layout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2498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69" tIns="45986" rIns="91969" bIns="45986" numCol="1" anchor="t" anchorCtr="0" compatLnSpc="1">
            <a:prstTxWarp prst="textNoShape">
              <a:avLst/>
            </a:prstTxWarp>
          </a:bodyPr>
          <a:lstStyle>
            <a:lvl1pPr defTabSz="91920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83892" y="0"/>
            <a:ext cx="2972498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69" tIns="45986" rIns="91969" bIns="45986" numCol="1" anchor="t" anchorCtr="0" compatLnSpc="1">
            <a:prstTxWarp prst="textNoShape">
              <a:avLst/>
            </a:prstTxWarp>
          </a:bodyPr>
          <a:lstStyle>
            <a:lvl1pPr algn="r" defTabSz="91920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0DC0DE5-AA53-4E5F-AB97-28E5BFE26CC7}" type="datetimeFigureOut">
              <a:rPr lang="ru-RU"/>
              <a:pPr>
                <a:defRPr/>
              </a:pPr>
              <a:t>31.03.2017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448562"/>
            <a:ext cx="2972498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69" tIns="45986" rIns="91969" bIns="45986" numCol="1" anchor="b" anchorCtr="0" compatLnSpc="1">
            <a:prstTxWarp prst="textNoShape">
              <a:avLst/>
            </a:prstTxWarp>
          </a:bodyPr>
          <a:lstStyle>
            <a:lvl1pPr defTabSz="91920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83892" y="9448562"/>
            <a:ext cx="2972498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69" tIns="45986" rIns="91969" bIns="45986" numCol="1" anchor="b" anchorCtr="0" compatLnSpc="1">
            <a:prstTxWarp prst="textNoShape">
              <a:avLst/>
            </a:prstTxWarp>
          </a:bodyPr>
          <a:lstStyle>
            <a:lvl1pPr algn="r" defTabSz="91920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F1CAC8D7-048E-46D7-981D-E33608EE09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690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498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69" tIns="45986" rIns="91969" bIns="45986" numCol="1" anchor="t" anchorCtr="0" compatLnSpc="1">
            <a:prstTxWarp prst="textNoShape">
              <a:avLst/>
            </a:prstTxWarp>
          </a:bodyPr>
          <a:lstStyle>
            <a:lvl1pPr defTabSz="91920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892" y="0"/>
            <a:ext cx="2972498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69" tIns="45986" rIns="91969" bIns="45986" numCol="1" anchor="t" anchorCtr="0" compatLnSpc="1">
            <a:prstTxWarp prst="textNoShape">
              <a:avLst/>
            </a:prstTxWarp>
          </a:bodyPr>
          <a:lstStyle>
            <a:lvl1pPr algn="r" defTabSz="919208">
              <a:defRPr sz="1200">
                <a:latin typeface="Arial" charset="0"/>
              </a:defRPr>
            </a:lvl1pPr>
          </a:lstStyle>
          <a:p>
            <a:pPr>
              <a:defRPr/>
            </a:pPr>
            <a:fld id="{9A2B9056-EF94-46D2-BB11-D764A817A6D7}" type="datetimeFigureOut">
              <a:rPr lang="ru-RU"/>
              <a:pPr>
                <a:defRPr/>
              </a:pPr>
              <a:t>31.03.2017</a:t>
            </a:fld>
            <a:endParaRPr lang="ru-RU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3638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962" y="4725075"/>
            <a:ext cx="5486078" cy="447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69" tIns="45986" rIns="91969" bIns="459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err="1" smtClean="0"/>
              <a:t>Четвертый</a:t>
            </a:r>
            <a:r>
              <a:rPr lang="ru-RU" noProof="0" dirty="0" smtClean="0"/>
              <a:t> уровень</a:t>
            </a:r>
          </a:p>
          <a:p>
            <a:pPr lvl="4"/>
            <a:r>
              <a:rPr lang="ru-RU" noProof="0" dirty="0" smtClean="0"/>
              <a:t>Пятый уровень</a:t>
            </a:r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562"/>
            <a:ext cx="2972498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69" tIns="45986" rIns="91969" bIns="45986" numCol="1" anchor="b" anchorCtr="0" compatLnSpc="1">
            <a:prstTxWarp prst="textNoShape">
              <a:avLst/>
            </a:prstTxWarp>
          </a:bodyPr>
          <a:lstStyle>
            <a:lvl1pPr defTabSz="91920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892" y="9448562"/>
            <a:ext cx="2972498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69" tIns="45986" rIns="91969" bIns="45986" numCol="1" anchor="b" anchorCtr="0" compatLnSpc="1">
            <a:prstTxWarp prst="textNoShape">
              <a:avLst/>
            </a:prstTxWarp>
          </a:bodyPr>
          <a:lstStyle>
            <a:lvl1pPr algn="r" defTabSz="919208">
              <a:defRPr sz="1200">
                <a:latin typeface="Arial" charset="0"/>
              </a:defRPr>
            </a:lvl1pPr>
          </a:lstStyle>
          <a:p>
            <a:pPr>
              <a:defRPr/>
            </a:pPr>
            <a:fld id="{6CD7DD9B-B2C5-453D-BA3F-DEDCA2FCD9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86398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829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7408" indent="-287465" defTabSz="91829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9858" indent="-229972" defTabSz="91829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9801" indent="-229972" defTabSz="91829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69744" indent="-229972" defTabSz="91829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29688" indent="-229972" defTabSz="91829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89631" indent="-229972" defTabSz="91829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49574" indent="-229972" defTabSz="91829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909517" indent="-229972" defTabSz="91829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2D616899-D7E1-40F5-B1B2-285713C772A8}" type="slidenum">
              <a:rPr lang="ru-RU" sz="1200">
                <a:latin typeface="Arial" charset="0"/>
              </a:rPr>
              <a:pPr eaLnBrk="1" hangingPunct="1"/>
              <a:t>1</a:t>
            </a:fld>
            <a:endParaRPr 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829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7408" indent="-287465" defTabSz="91829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9858" indent="-229972" defTabSz="91829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9801" indent="-229972" defTabSz="91829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69744" indent="-229972" defTabSz="91829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29688" indent="-229972" defTabSz="91829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89631" indent="-229972" defTabSz="91829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49574" indent="-229972" defTabSz="91829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909517" indent="-229972" defTabSz="91829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A3A9258F-1DD0-4015-B042-03E277DD7F18}" type="slidenum">
              <a:rPr lang="ru-RU" sz="1200">
                <a:latin typeface="Arial" charset="0"/>
              </a:rPr>
              <a:pPr eaLnBrk="1" hangingPunct="1"/>
              <a:t>5</a:t>
            </a:fld>
            <a:endParaRPr lang="ru-RU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BFDD4-A6BC-46CE-9450-DB03C4CE429C}" type="datetimeFigureOut">
              <a:rPr lang="ru-RU"/>
              <a:pPr>
                <a:defRPr/>
              </a:pPr>
              <a:t>31.03.2017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7CA76-95B9-43D7-8161-AF543348AB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138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AC3FB-105B-4F4B-84DE-98A50200C33B}" type="datetimeFigureOut">
              <a:rPr lang="ru-RU"/>
              <a:pPr>
                <a:defRPr/>
              </a:pPr>
              <a:t>31.03.2017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B69F0-4BCF-4F64-B353-C3E8313279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062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25647-A667-4A18-BE64-19FD6EF3B342}" type="datetimeFigureOut">
              <a:rPr lang="ru-RU"/>
              <a:pPr>
                <a:defRPr/>
              </a:pPr>
              <a:t>31.03.2017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88BB7-7C2E-48A1-8E28-7B361193EB0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514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1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ru-RU" noProof="0" dirty="0" smtClean="0"/>
              <a:t>Вставка диаграммы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779C3-61E3-4AD3-83C6-DAD32ECF55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40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E3867-58E6-4CC7-8187-74A60CA36A55}" type="datetimeFigureOut">
              <a:rPr lang="ru-RU"/>
              <a:pPr>
                <a:defRPr/>
              </a:pPr>
              <a:t>31.03.2017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310BB-80C7-49B7-A03C-5D200F8EF0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04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15A3F-0BD0-4EB4-99E1-EA7AA1C33E31}" type="datetimeFigureOut">
              <a:rPr lang="ru-RU"/>
              <a:pPr>
                <a:defRPr/>
              </a:pPr>
              <a:t>31.03.2017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0EF24-78F1-45D1-9FED-AEF8CD5E9E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406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87071-07ED-41F3-914D-439E12DE7C57}" type="datetimeFigureOut">
              <a:rPr lang="ru-RU"/>
              <a:pPr>
                <a:defRPr/>
              </a:pPr>
              <a:t>31.03.2017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F89AF-6691-4A4C-844C-EAC9494D73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4642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49209-2150-4570-8DE1-AC2BB2CECB9E}" type="datetimeFigureOut">
              <a:rPr lang="ru-RU"/>
              <a:pPr>
                <a:defRPr/>
              </a:pPr>
              <a:t>31.03.2017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7D15F-3036-4867-B2C9-B5A951A5BF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4065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0FD75-4BFE-41F9-AC66-798809E914D8}" type="datetimeFigureOut">
              <a:rPr lang="ru-RU"/>
              <a:pPr>
                <a:defRPr/>
              </a:pPr>
              <a:t>31.03.2017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F2F28-2B55-42E3-A668-296A264F96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2955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628BB-B2CB-4161-853F-0E7D45B3D3DD}" type="datetimeFigureOut">
              <a:rPr lang="ru-RU"/>
              <a:pPr>
                <a:defRPr/>
              </a:pPr>
              <a:t>31.03.2017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EB72E-9206-4F8B-85F1-CA8BE42C7B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865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2B333-0D65-40CB-B93E-46F9EBDCF154}" type="datetimeFigureOut">
              <a:rPr lang="ru-RU"/>
              <a:pPr>
                <a:defRPr/>
              </a:pPr>
              <a:t>31.03.2017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32E29-AE3C-44B1-94A2-8A3CFEA6DF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632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024A1-FD87-490D-A1A4-1262307E014B}" type="datetimeFigureOut">
              <a:rPr lang="ru-RU"/>
              <a:pPr>
                <a:defRPr/>
              </a:pPr>
              <a:t>31.03.2017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DE10B-DF6B-4AD2-95CC-134CC84AA9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7570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A3B0E0-F7BD-400C-9DDE-85164A3671C3}" type="datetimeFigureOut">
              <a:rPr lang="ru-RU"/>
              <a:pPr>
                <a:defRPr/>
              </a:pPr>
              <a:t>31.03.2017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E3B120-FD5E-4CA9-826B-4F78E3F352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  <p:sldLayoutId id="214748415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Параметры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бюджета сельского поселения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Верхнекигинский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сельсовет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муниципального района Кигинский район Республики Башкортостан, млн. рублей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606847"/>
              </p:ext>
            </p:extLst>
          </p:nvPr>
        </p:nvGraphicFramePr>
        <p:xfrm>
          <a:off x="250825" y="1268413"/>
          <a:ext cx="8631239" cy="524510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177349"/>
                <a:gridCol w="1214452"/>
                <a:gridCol w="1428767"/>
                <a:gridCol w="1310329"/>
                <a:gridCol w="1071575"/>
                <a:gridCol w="1428767"/>
              </a:tblGrid>
              <a:tr h="55280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</a:t>
                      </a:r>
                      <a:br>
                        <a:rPr lang="ru-RU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показателя</a:t>
                      </a:r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8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72014" marB="72014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2015г.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72014" marB="72014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 2016 год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72014" marB="72014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53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уточненный </a:t>
                      </a:r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                    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72014" marB="72014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исполнено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72014" marB="72014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исп. плана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72014" marB="72014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к 2015 году</a:t>
                      </a:r>
                      <a:endParaRPr lang="ru-RU" sz="18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72014" marB="72014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5765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8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007" marB="3600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865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налоговые и неналоговые доходы</a:t>
                      </a:r>
                      <a:endParaRPr lang="ru-RU" sz="18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3600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4,6</a:t>
                      </a:r>
                      <a:endParaRPr lang="ru-RU" sz="18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3600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4,3</a:t>
                      </a:r>
                      <a:endParaRPr lang="ru-RU" sz="18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3600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4,6</a:t>
                      </a:r>
                      <a:endParaRPr lang="ru-RU" sz="18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3600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107%</a:t>
                      </a:r>
                      <a:endParaRPr lang="ru-RU" sz="18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3600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ru-RU" sz="18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3600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17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безвозмездные поступления</a:t>
                      </a:r>
                      <a:endParaRPr lang="ru-RU" sz="18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3600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16,6</a:t>
                      </a:r>
                      <a:endParaRPr lang="ru-RU" sz="18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3600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11,5</a:t>
                      </a:r>
                      <a:endParaRPr lang="ru-RU" sz="18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3600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11,5</a:t>
                      </a:r>
                      <a:endParaRPr lang="ru-RU" sz="18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3600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ru-RU" sz="18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3600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69,2%</a:t>
                      </a:r>
                      <a:endParaRPr lang="ru-RU" sz="18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3600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7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Итого доходов</a:t>
                      </a:r>
                      <a:endParaRPr lang="ru-RU" sz="18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3600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21,2</a:t>
                      </a:r>
                      <a:endParaRPr lang="ru-RU" sz="18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3600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15,8</a:t>
                      </a:r>
                      <a:endParaRPr lang="ru-RU" sz="18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3600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16,1</a:t>
                      </a:r>
                      <a:endParaRPr lang="ru-RU" sz="18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3600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101,9%</a:t>
                      </a:r>
                      <a:endParaRPr lang="ru-RU" sz="18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3600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75,6%</a:t>
                      </a:r>
                      <a:endParaRPr lang="ru-RU" sz="18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3600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7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Итого расходов</a:t>
                      </a:r>
                      <a:endParaRPr lang="ru-RU" sz="18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3600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3600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3600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3600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3600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3600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16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Дефицит (-), </a:t>
                      </a:r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профицит (+)</a:t>
                      </a:r>
                      <a:endParaRPr lang="ru-RU" sz="18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007" marB="3600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007" marB="3600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007" marB="3600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007" marB="3600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  <a:endParaRPr lang="ru-RU" sz="18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007" marB="3600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  <a:endParaRPr lang="ru-RU" sz="18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007" marB="3600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604250" y="6597650"/>
            <a:ext cx="53975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fld id="{C5CD2D76-A510-45E2-AA3E-027F0FDA852D}" type="slidenum">
              <a:rPr lang="ru-RU" sz="100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pPr algn="r">
                <a:defRPr/>
              </a:pPr>
              <a:t>1</a:t>
            </a:fld>
            <a:endParaRPr lang="ru-RU" sz="1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31750" y="50800"/>
            <a:ext cx="9144000" cy="857250"/>
          </a:xfrm>
        </p:spPr>
        <p:txBody>
          <a:bodyPr/>
          <a:lstStyle/>
          <a:p>
            <a:r>
              <a:rPr lang="ru-RU" sz="2200" b="1" i="1" dirty="0" smtClean="0">
                <a:solidFill>
                  <a:schemeClr val="bg1"/>
                </a:solidFill>
              </a:rPr>
              <a:t>ДИНАМИКА ПОСТУПЛЕНИЯ ДОХОДОВ  В БЮДЖЕТ  СЕЛЬСКГО ПОСЕЛЕНИЯ ВЕРХНЕКИГИНСКИЙ СЕЛЬСОВЕТ  МУНИЦИПАЛЬНОГО РАЙОНА </a:t>
            </a:r>
            <a:br>
              <a:rPr lang="ru-RU" sz="2200" b="1" i="1" dirty="0" smtClean="0">
                <a:solidFill>
                  <a:schemeClr val="bg1"/>
                </a:solidFill>
              </a:rPr>
            </a:br>
            <a:r>
              <a:rPr lang="ru-RU" sz="2200" b="1" i="1" dirty="0" smtClean="0">
                <a:solidFill>
                  <a:schemeClr val="bg1"/>
                </a:solidFill>
              </a:rPr>
              <a:t>КИГИНСКИЙ РАЙОН РЕСПУБЛИКИ БАШКОРТОСТАН </a:t>
            </a:r>
          </a:p>
        </p:txBody>
      </p:sp>
      <p:sp>
        <p:nvSpPr>
          <p:cNvPr id="15" name="Левая фигурная скобка 14"/>
          <p:cNvSpPr/>
          <p:nvPr/>
        </p:nvSpPr>
        <p:spPr>
          <a:xfrm rot="16200000">
            <a:off x="4717256" y="3213894"/>
            <a:ext cx="428625" cy="6192838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5125" name="TextBox 3"/>
          <p:cNvSpPr txBox="1">
            <a:spLocks noChangeArrowheads="1"/>
          </p:cNvSpPr>
          <p:nvPr/>
        </p:nvSpPr>
        <p:spPr bwMode="auto">
          <a:xfrm>
            <a:off x="4227513" y="6453188"/>
            <a:ext cx="14237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mtClean="0">
                <a:solidFill>
                  <a:schemeClr val="tx1"/>
                </a:solidFill>
              </a:rPr>
              <a:t>135,3 </a:t>
            </a:r>
            <a:r>
              <a:rPr lang="ru-RU" dirty="0">
                <a:solidFill>
                  <a:schemeClr val="tx1"/>
                </a:solidFill>
              </a:rPr>
              <a:t>%</a:t>
            </a:r>
          </a:p>
        </p:txBody>
      </p:sp>
      <p:sp>
        <p:nvSpPr>
          <p:cNvPr id="5126" name="TextBox 4"/>
          <p:cNvSpPr txBox="1">
            <a:spLocks noChangeArrowheads="1"/>
          </p:cNvSpPr>
          <p:nvPr/>
        </p:nvSpPr>
        <p:spPr bwMode="auto">
          <a:xfrm>
            <a:off x="6875463" y="1135063"/>
            <a:ext cx="1704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chemeClr val="bg1"/>
                </a:solidFill>
              </a:rPr>
              <a:t>МЛН. РУБ.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74998235"/>
              </p:ext>
            </p:extLst>
          </p:nvPr>
        </p:nvGraphicFramePr>
        <p:xfrm>
          <a:off x="1631950" y="184482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2"/>
          <p:cNvSpPr>
            <a:spLocks noChangeArrowheads="1"/>
          </p:cNvSpPr>
          <p:nvPr/>
        </p:nvSpPr>
        <p:spPr bwMode="auto">
          <a:xfrm>
            <a:off x="0" y="0"/>
            <a:ext cx="90360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FFFFCC"/>
                </a:solidFill>
                <a:latin typeface="Arial" charset="0"/>
              </a:rPr>
              <a:t>СТРУКТУРА ДОХОДОВ БЮДЖЕТА </a:t>
            </a:r>
          </a:p>
          <a:p>
            <a:pPr algn="ctr"/>
            <a:r>
              <a:rPr lang="ru-RU" dirty="0" smtClean="0">
                <a:solidFill>
                  <a:srgbClr val="FFFFCC"/>
                </a:solidFill>
                <a:latin typeface="Arial" charset="0"/>
              </a:rPr>
              <a:t>СЕЛЬКОГО ПОСЕЛЕНИЯ </a:t>
            </a:r>
            <a:r>
              <a:rPr lang="ru-RU" dirty="0">
                <a:solidFill>
                  <a:srgbClr val="FFFFCC"/>
                </a:solidFill>
                <a:latin typeface="Arial" charset="0"/>
              </a:rPr>
              <a:t>КИГИНСКИЙ РАЙОН </a:t>
            </a:r>
          </a:p>
          <a:p>
            <a:pPr algn="ctr"/>
            <a:r>
              <a:rPr lang="ru-RU" dirty="0">
                <a:solidFill>
                  <a:srgbClr val="FFFFCC"/>
                </a:solidFill>
                <a:latin typeface="Arial" charset="0"/>
              </a:rPr>
              <a:t>РЕСПУБЛИКИ </a:t>
            </a:r>
            <a:r>
              <a:rPr lang="ru-RU" dirty="0" smtClean="0">
                <a:solidFill>
                  <a:srgbClr val="FFFFCC"/>
                </a:solidFill>
                <a:latin typeface="Arial" charset="0"/>
              </a:rPr>
              <a:t>БАШКОРТОСТАН (</a:t>
            </a:r>
            <a:r>
              <a:rPr lang="ru-RU" dirty="0" err="1" smtClean="0">
                <a:solidFill>
                  <a:srgbClr val="FFFFCC"/>
                </a:solidFill>
                <a:latin typeface="Arial" charset="0"/>
              </a:rPr>
              <a:t>млн.руб</a:t>
            </a:r>
            <a:r>
              <a:rPr lang="ru-RU" dirty="0" smtClean="0">
                <a:solidFill>
                  <a:srgbClr val="FFFFCC"/>
                </a:solidFill>
                <a:latin typeface="Arial" charset="0"/>
              </a:rPr>
              <a:t>.)</a:t>
            </a:r>
            <a:endParaRPr lang="ru-RU" dirty="0">
              <a:solidFill>
                <a:srgbClr val="FFFFCC"/>
              </a:solidFill>
              <a:latin typeface="Arial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223108087"/>
              </p:ext>
            </p:extLst>
          </p:nvPr>
        </p:nvGraphicFramePr>
        <p:xfrm>
          <a:off x="107504" y="1196752"/>
          <a:ext cx="892854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2"/>
          <p:cNvSpPr>
            <a:spLocks noChangeArrowheads="1"/>
          </p:cNvSpPr>
          <p:nvPr/>
        </p:nvSpPr>
        <p:spPr bwMode="auto">
          <a:xfrm>
            <a:off x="-428625" y="0"/>
            <a:ext cx="95726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800" dirty="0">
                <a:solidFill>
                  <a:srgbClr val="FFFFCC"/>
                </a:solidFill>
                <a:latin typeface="Arial" charset="0"/>
              </a:rPr>
              <a:t>СТРУКТУРА НАЛОГОВЫХ И НЕНАЛОГОВЫХ (СОБСТВЕННЫХ) ДОХОДОВ </a:t>
            </a:r>
            <a:r>
              <a:rPr lang="ru-RU" sz="1800" dirty="0" smtClean="0">
                <a:solidFill>
                  <a:srgbClr val="FFFFCC"/>
                </a:solidFill>
                <a:latin typeface="Arial" charset="0"/>
              </a:rPr>
              <a:t>БЮДЖЕТА СЕЛЬСКОГО ПОСЕЛЕНИЯ МУНИЦИПАЛЬНОГО РАЙОНА </a:t>
            </a:r>
            <a:endParaRPr lang="ru-RU" sz="1800" dirty="0">
              <a:solidFill>
                <a:srgbClr val="FFFFCC"/>
              </a:solidFill>
              <a:latin typeface="Arial" charset="0"/>
            </a:endParaRPr>
          </a:p>
          <a:p>
            <a:pPr algn="ctr"/>
            <a:r>
              <a:rPr lang="ru-RU" sz="1800" dirty="0">
                <a:solidFill>
                  <a:srgbClr val="FFFFCC"/>
                </a:solidFill>
                <a:latin typeface="Arial" charset="0"/>
              </a:rPr>
              <a:t>КИГИНСКИЙ РАЙОН РЕСПУБЛИКИ БАШКОРТОСТАН</a:t>
            </a:r>
          </a:p>
        </p:txBody>
      </p:sp>
      <p:sp>
        <p:nvSpPr>
          <p:cNvPr id="4" name="Правая фигурная скобка 3"/>
          <p:cNvSpPr/>
          <p:nvPr/>
        </p:nvSpPr>
        <p:spPr>
          <a:xfrm rot="5400000">
            <a:off x="6228531" y="3500661"/>
            <a:ext cx="503238" cy="4824412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5903710" y="6165415"/>
            <a:ext cx="10599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dirty="0" smtClean="0">
                <a:solidFill>
                  <a:schemeClr val="bg1"/>
                </a:solidFill>
              </a:rPr>
              <a:t>100%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044731524"/>
              </p:ext>
            </p:extLst>
          </p:nvPr>
        </p:nvGraphicFramePr>
        <p:xfrm>
          <a:off x="501056" y="974395"/>
          <a:ext cx="864294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Параметры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бюджета сельского поселения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Верхнекигинский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сельсовет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муниципального района Кигинский район Республики Башкортостан, млн. рублей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04250" y="6597650"/>
            <a:ext cx="53975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fld id="{F39CC4EE-9DA3-4C2D-BBEF-762D2522994B}" type="slidenum">
              <a:rPr lang="ru-RU" sz="100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pPr algn="r">
                <a:defRPr/>
              </a:pPr>
              <a:t>5</a:t>
            </a:fld>
            <a:endParaRPr lang="ru-RU" sz="1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718060"/>
              </p:ext>
            </p:extLst>
          </p:nvPr>
        </p:nvGraphicFramePr>
        <p:xfrm>
          <a:off x="121197" y="1250404"/>
          <a:ext cx="8915299" cy="4419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2570"/>
                <a:gridCol w="1441523"/>
                <a:gridCol w="1475086"/>
                <a:gridCol w="1606995"/>
                <a:gridCol w="1959125"/>
              </a:tblGrid>
              <a:tr h="3368540">
                <a:tc>
                  <a:txBody>
                    <a:bodyPr/>
                    <a:lstStyle/>
                    <a:p>
                      <a:endParaRPr lang="ru-RU" sz="2800" b="1" dirty="0" smtClean="0"/>
                    </a:p>
                    <a:p>
                      <a:r>
                        <a:rPr lang="ru-RU" sz="2600" b="1" dirty="0" smtClean="0"/>
                        <a:t>Наименование показателя</a:t>
                      </a:r>
                      <a:endParaRPr lang="ru-RU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2014 год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2015 год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2016 год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В</a:t>
                      </a:r>
                      <a:r>
                        <a:rPr lang="ru-RU" sz="2800" b="1" baseline="0" dirty="0" smtClean="0"/>
                        <a:t> % к 2015 году</a:t>
                      </a:r>
                      <a:endParaRPr lang="ru-RU" sz="2800" b="1" dirty="0"/>
                    </a:p>
                  </a:txBody>
                  <a:tcPr/>
                </a:tc>
              </a:tr>
              <a:tr h="1050869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Расходы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22,8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21,1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16,0</a:t>
                      </a:r>
                    </a:p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75,8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51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144000" cy="92868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Функциональная структура расходов </a:t>
            </a:r>
            <a:r>
              <a:rPr lang="ru-RU" sz="2000" b="1" dirty="0" smtClean="0">
                <a:solidFill>
                  <a:schemeClr val="bg1"/>
                </a:solidFill>
              </a:rPr>
              <a:t> бюджета сельского поселения </a:t>
            </a:r>
            <a:r>
              <a:rPr lang="ru-RU" sz="2000" b="1" dirty="0" err="1" smtClean="0">
                <a:solidFill>
                  <a:schemeClr val="bg1"/>
                </a:solidFill>
              </a:rPr>
              <a:t>Верхнекигинский</a:t>
            </a:r>
            <a:r>
              <a:rPr lang="ru-RU" sz="2000" b="1" dirty="0" smtClean="0">
                <a:solidFill>
                  <a:schemeClr val="bg1"/>
                </a:solidFill>
              </a:rPr>
              <a:t> сельсовет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</a:rPr>
              <a:t>муниципального района Кигинский район 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Республики Башкортостан (</a:t>
            </a:r>
            <a:r>
              <a:rPr lang="ru-RU" sz="2000" b="1" dirty="0" err="1" smtClean="0">
                <a:solidFill>
                  <a:schemeClr val="bg1"/>
                </a:solidFill>
              </a:rPr>
              <a:t>млн.руб</a:t>
            </a:r>
            <a:r>
              <a:rPr lang="ru-RU" sz="2000" b="1" dirty="0" smtClean="0">
                <a:solidFill>
                  <a:schemeClr val="bg1"/>
                </a:solidFill>
              </a:rPr>
              <a:t>.)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70543101"/>
              </p:ext>
            </p:extLst>
          </p:nvPr>
        </p:nvGraphicFramePr>
        <p:xfrm>
          <a:off x="0" y="1124744"/>
          <a:ext cx="91440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575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8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Структура расходов </a:t>
            </a:r>
            <a:r>
              <a:rPr lang="ru-RU" sz="2000" b="1" dirty="0" smtClean="0">
                <a:solidFill>
                  <a:schemeClr val="bg1"/>
                </a:solidFill>
              </a:rPr>
              <a:t>  бюджета сельского поселения </a:t>
            </a:r>
            <a:r>
              <a:rPr lang="ru-RU" sz="2000" b="1" dirty="0" err="1" smtClean="0">
                <a:solidFill>
                  <a:schemeClr val="bg1"/>
                </a:solidFill>
              </a:rPr>
              <a:t>Верхнекигинский</a:t>
            </a:r>
            <a:r>
              <a:rPr lang="ru-RU" sz="2000" b="1" dirty="0" smtClean="0">
                <a:solidFill>
                  <a:schemeClr val="bg1"/>
                </a:solidFill>
              </a:rPr>
              <a:t> сельсовет </a:t>
            </a:r>
            <a:r>
              <a:rPr lang="ru-RU" sz="2000" b="1" dirty="0" smtClean="0">
                <a:solidFill>
                  <a:schemeClr val="bg1"/>
                </a:solidFill>
              </a:rPr>
              <a:t>муниципального района Кигинский район 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Республики Башкортостан по КОСГУ (</a:t>
            </a:r>
            <a:r>
              <a:rPr lang="ru-RU" sz="2000" b="1" dirty="0" err="1" smtClean="0">
                <a:solidFill>
                  <a:schemeClr val="bg1"/>
                </a:solidFill>
              </a:rPr>
              <a:t>млн.руб</a:t>
            </a:r>
            <a:r>
              <a:rPr lang="ru-RU" sz="2000" b="1" dirty="0" smtClean="0">
                <a:solidFill>
                  <a:schemeClr val="bg1"/>
                </a:solidFill>
              </a:rPr>
              <a:t>.)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237627"/>
              </p:ext>
            </p:extLst>
          </p:nvPr>
        </p:nvGraphicFramePr>
        <p:xfrm>
          <a:off x="0" y="1052736"/>
          <a:ext cx="9144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286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11074</TotalTime>
  <Words>195</Words>
  <Application>Microsoft Office PowerPoint</Application>
  <PresentationFormat>Экран (4:3)</PresentationFormat>
  <Paragraphs>77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1_Тема Office</vt:lpstr>
      <vt:lpstr>Презентация PowerPoint</vt:lpstr>
      <vt:lpstr>ДИНАМИКА ПОСТУПЛЕНИЯ ДОХОДОВ  В БЮДЖЕТ  СЕЛЬСКГО ПОСЕЛЕНИЯ ВЕРХНЕКИГИНСКИЙ СЕЛЬСОВЕТ  МУНИЦИПАЛЬНОГО РАЙОНА  КИГИНСКИЙ РАЙОН РЕСПУБЛИКИ БАШКОРТОСТАН </vt:lpstr>
      <vt:lpstr>Презентация PowerPoint</vt:lpstr>
      <vt:lpstr>Презентация PowerPoint</vt:lpstr>
      <vt:lpstr>Презентация PowerPoint</vt:lpstr>
      <vt:lpstr>Функциональная структура расходов  бюджета сельского поселения Верхнекигинский сельсовет  муниципального района Кигинский район  Республики Башкортостан (млн.руб.)</vt:lpstr>
      <vt:lpstr>Структура расходов   бюджета сельского поселения Верхнекигинский сельсовет муниципального района Кигинский район  Республики Башкортостан по КОСГУ (млн.руб.)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Гагин</dc:creator>
  <cp:lastModifiedBy>Пользователь</cp:lastModifiedBy>
  <cp:revision>1107</cp:revision>
  <cp:lastPrinted>2017-02-15T11:35:12Z</cp:lastPrinted>
  <dcterms:created xsi:type="dcterms:W3CDTF">2011-01-19T09:39:26Z</dcterms:created>
  <dcterms:modified xsi:type="dcterms:W3CDTF">2017-03-31T10:09:37Z</dcterms:modified>
</cp:coreProperties>
</file>